
<file path=[Content_Types].xml><?xml version="1.0" encoding="utf-8"?>
<Types xmlns="http://schemas.openxmlformats.org/package/2006/content-types">
  <Default Extension="fntdata" ContentType="application/x-fontdata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3"/>
  </p:notesMasterIdLst>
  <p:sldIdLst>
    <p:sldId id="256" r:id="rId2"/>
    <p:sldId id="257" r:id="rId3"/>
    <p:sldId id="258" r:id="rId4"/>
    <p:sldId id="260" r:id="rId5"/>
    <p:sldId id="350" r:id="rId6"/>
    <p:sldId id="352" r:id="rId7"/>
    <p:sldId id="355" r:id="rId8"/>
    <p:sldId id="356" r:id="rId9"/>
    <p:sldId id="261" r:id="rId10"/>
    <p:sldId id="349" r:id="rId11"/>
    <p:sldId id="288" r:id="rId12"/>
  </p:sldIdLst>
  <p:sldSz cx="9144000" cy="5143500" type="screen16x9"/>
  <p:notesSz cx="6858000" cy="9144000"/>
  <p:embeddedFontLst>
    <p:embeddedFont>
      <p:font typeface="Aldrich" panose="020B0604020202020204" charset="0"/>
      <p:regular r:id="rId14"/>
    </p:embeddedFon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Didact Gothic" panose="00000500000000000000" pitchFamily="2" charset="0"/>
      <p:regular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D46202-4E73-4E30-8801-562C908EE4A6}">
  <a:tblStyle styleId="{11D46202-4E73-4E30-8801-562C908EE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9052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Google Shape;2820;ga745d1862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1" name="Google Shape;2821;ga745d1862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4997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5450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1233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21101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34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52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965" name="Google Shape;965;p52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2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52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972" name="Google Shape;972;p5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3" name="Google Shape;973;p5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74" name="Google Shape;974;p5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5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body" idx="1"/>
          </p:nvPr>
        </p:nvSpPr>
        <p:spPr>
          <a:xfrm>
            <a:off x="722375" y="1104850"/>
            <a:ext cx="7699200" cy="3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8264864" y="2136847"/>
            <a:ext cx="1179753" cy="2854241"/>
            <a:chOff x="7907551" y="-114309"/>
            <a:chExt cx="1908059" cy="4616272"/>
          </a:xfrm>
        </p:grpSpPr>
        <p:sp>
          <p:nvSpPr>
            <p:cNvPr id="117" name="Google Shape;117;p4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806725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4"/>
          <p:cNvCxnSpPr/>
          <p:nvPr/>
        </p:nvCxnSpPr>
        <p:spPr>
          <a:xfrm rot="10800000">
            <a:off x="7381950" y="4895850"/>
            <a:ext cx="11334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8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85" name="Google Shape;185;p8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8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90" name="Google Shape;190;p8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" name="Google Shape;191;p8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92" name="Google Shape;192;p8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" name="Google Shape;194;p8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9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197" name="Google Shape;197;p9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7132742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6426313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743298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-9513" y="36520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rot="10800000">
              <a:off x="-9513" y="27744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972352" y="1381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9"/>
          <p:cNvSpPr txBox="1">
            <a:spLocks noGrp="1"/>
          </p:cNvSpPr>
          <p:nvPr>
            <p:ph type="ctrTitle"/>
          </p:nvPr>
        </p:nvSpPr>
        <p:spPr>
          <a:xfrm>
            <a:off x="4969070" y="16861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205" name="Google Shape;205;p9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06" name="Google Shape;206;p9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" name="Google Shape;207;p9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08" name="Google Shape;208;p9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" name="Google Shape;210;p9"/>
          <p:cNvSpPr txBox="1">
            <a:spLocks noGrp="1"/>
          </p:cNvSpPr>
          <p:nvPr>
            <p:ph type="subTitle" idx="1"/>
          </p:nvPr>
        </p:nvSpPr>
        <p:spPr>
          <a:xfrm>
            <a:off x="4876800" y="2313025"/>
            <a:ext cx="30291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1" name="Google Shape;231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9" name="Google Shape;239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240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1" name="Google Shape;241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3" name="Google Shape;243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1">
    <p:bg>
      <p:bgPr>
        <a:solidFill>
          <a:schemeClr val="accent2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25"/>
          <p:cNvGrpSpPr/>
          <p:nvPr/>
        </p:nvGrpSpPr>
        <p:grpSpPr>
          <a:xfrm rot="10800000" flipH="1"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66" name="Google Shape;466;p25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5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5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5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25"/>
          <p:cNvGrpSpPr/>
          <p:nvPr/>
        </p:nvGrpSpPr>
        <p:grpSpPr>
          <a:xfrm flipH="1">
            <a:off x="5880236" y="299000"/>
            <a:ext cx="2221064" cy="1202094"/>
            <a:chOff x="1289186" y="298550"/>
            <a:chExt cx="2221064" cy="1202094"/>
          </a:xfrm>
        </p:grpSpPr>
        <p:sp>
          <p:nvSpPr>
            <p:cNvPr id="471" name="Google Shape;471;p25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5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74" name="Google Shape;474;p25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25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76" name="Google Shape;476;p25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5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8" name="Google Shape;478;p25"/>
          <p:cNvSpPr txBox="1">
            <a:spLocks noGrp="1"/>
          </p:cNvSpPr>
          <p:nvPr>
            <p:ph type="title"/>
          </p:nvPr>
        </p:nvSpPr>
        <p:spPr>
          <a:xfrm>
            <a:off x="2135550" y="1379600"/>
            <a:ext cx="4872900" cy="16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subTitle" idx="1"/>
          </p:nvPr>
        </p:nvSpPr>
        <p:spPr>
          <a:xfrm>
            <a:off x="2135550" y="29630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1" name="Google Shape;921;p50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2" name="Google Shape;922;p50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923" name="Google Shape;923;p50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50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50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941" name="Google Shape;941;p5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42" name="Google Shape;942;p5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5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4" name="Google Shape;944;p5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" name="Google Shape;946;p51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947" name="Google Shape;947;p51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51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954" name="Google Shape;954;p51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" name="Google Shape;955;p51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56" name="Google Shape;956;p51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51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" name="Google Shape;958;p51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959" name="Google Shape;959;p51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51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59" r:id="rId6"/>
    <p:sldLayoutId id="2147483671" r:id="rId7"/>
    <p:sldLayoutId id="2147483696" r:id="rId8"/>
    <p:sldLayoutId id="2147483697" r:id="rId9"/>
    <p:sldLayoutId id="214748369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58"/>
          <p:cNvSpPr txBox="1">
            <a:spLocks noGrp="1"/>
          </p:cNvSpPr>
          <p:nvPr>
            <p:ph type="subTitle" idx="1"/>
          </p:nvPr>
        </p:nvSpPr>
        <p:spPr>
          <a:xfrm>
            <a:off x="2254050" y="2571750"/>
            <a:ext cx="4635900" cy="1388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Nama : Muhammad Adam Alghifari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Npm    : 2210010314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Kelas   : 3B Reguler Pagi BJB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Matkul : Jaringan Komputer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991" name="Google Shape;991;p58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 Hybird</a:t>
            </a:r>
            <a:br>
              <a:rPr lang="en" dirty="0"/>
            </a:br>
            <a:r>
              <a:rPr lang="en" dirty="0"/>
              <a:t>(star,tree)</a:t>
            </a:r>
            <a:br>
              <a:rPr lang="en" dirty="0"/>
            </a:br>
            <a:endParaRPr dirty="0"/>
          </a:p>
        </p:txBody>
      </p:sp>
      <p:grpSp>
        <p:nvGrpSpPr>
          <p:cNvPr id="992" name="Google Shape;992;p58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993" name="Google Shape;993;p58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58"/>
          <p:cNvGrpSpPr/>
          <p:nvPr/>
        </p:nvGrpSpPr>
        <p:grpSpPr>
          <a:xfrm rot="1628208">
            <a:off x="6858646" y="3264401"/>
            <a:ext cx="587736" cy="781797"/>
            <a:chOff x="3600400" y="2783875"/>
            <a:chExt cx="402275" cy="535100"/>
          </a:xfrm>
        </p:grpSpPr>
        <p:sp>
          <p:nvSpPr>
            <p:cNvPr id="1026" name="Google Shape;1026;p58"/>
            <p:cNvSpPr/>
            <p:nvPr/>
          </p:nvSpPr>
          <p:spPr>
            <a:xfrm>
              <a:off x="3631725" y="3070825"/>
              <a:ext cx="195525" cy="237500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3623575" y="3062700"/>
              <a:ext cx="211825" cy="256275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3775225" y="3070825"/>
              <a:ext cx="196125" cy="237500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3767700" y="3062700"/>
              <a:ext cx="211175" cy="256275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3605425" y="2788875"/>
              <a:ext cx="391625" cy="396650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3600400" y="2783875"/>
              <a:ext cx="402275" cy="409800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3663050" y="2851525"/>
              <a:ext cx="276975" cy="273850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3"/>
          <p:cNvSpPr txBox="1">
            <a:spLocks noGrp="1"/>
          </p:cNvSpPr>
          <p:nvPr>
            <p:ph type="subTitle" idx="1"/>
          </p:nvPr>
        </p:nvSpPr>
        <p:spPr>
          <a:xfrm>
            <a:off x="853944" y="1546350"/>
            <a:ext cx="7640152" cy="3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>
                <a:latin typeface="Aldrich" panose="020B0604020202020204" charset="0"/>
              </a:rPr>
              <a:t>Kompleksitas Konfigurasi: </a:t>
            </a:r>
            <a:r>
              <a:rPr lang="id-ID" sz="1400" dirty="0" err="1">
                <a:latin typeface="Aldrich" panose="020B0604020202020204" charset="0"/>
              </a:rPr>
              <a:t>Hybrid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topology</a:t>
            </a:r>
            <a:r>
              <a:rPr lang="id-ID" sz="1400" dirty="0">
                <a:latin typeface="Aldrich" panose="020B0604020202020204" charset="0"/>
              </a:rPr>
              <a:t> dapat menjadi rumit dalam hal konfigurasi dan pemeliharaan, terutama jika jaringan tumbuh menjadi besar. Hal ini membutuhkan keahlian teknis yang lebih tinggi.</a:t>
            </a:r>
            <a:endParaRPr lang="en-US" sz="1400" dirty="0">
              <a:latin typeface="Aldrich" panose="020B0604020202020204" charset="0"/>
            </a:endParaRPr>
          </a:p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>
                <a:latin typeface="Aldrich" panose="020B0604020202020204" charset="0"/>
              </a:rPr>
              <a:t>Biaya Implementasi: Implementasi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hybrid</a:t>
            </a:r>
            <a:r>
              <a:rPr lang="id-ID" sz="1400" dirty="0">
                <a:latin typeface="Aldrich" panose="020B0604020202020204" charset="0"/>
              </a:rPr>
              <a:t> memerlukan investasi yang lebih tinggi, terutama ketika melibatkan perangkat keras dan perangkat lunak yang lebih canggih.</a:t>
            </a:r>
            <a:endParaRPr lang="en-US" sz="1400" dirty="0">
              <a:latin typeface="Aldrich" panose="020B0604020202020204" charset="0"/>
            </a:endParaRPr>
          </a:p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>
                <a:latin typeface="Aldrich" panose="020B0604020202020204" charset="0"/>
              </a:rPr>
              <a:t>Ketergantungan pada Pusat (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): Kegagalan pada pusat (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) dalam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bintang dapat menyebabkan gangguan pada seluruh jaringan. Oleh karena itu, ketergantungan pada satu titik dapat menjadi risiko jika tidak dikelola dengan baik.</a:t>
            </a:r>
            <a:endParaRPr lang="en-US" sz="1400" dirty="0">
              <a:latin typeface="Aldrich" panose="020B0604020202020204" charset="0"/>
            </a:endParaRPr>
          </a:p>
        </p:txBody>
      </p:sp>
      <p:sp>
        <p:nvSpPr>
          <p:cNvPr id="1211" name="Google Shape;1211;p63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63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66;p61">
            <a:extLst>
              <a:ext uri="{FF2B5EF4-FFF2-40B4-BE49-F238E27FC236}">
                <a16:creationId xmlns:a16="http://schemas.microsoft.com/office/drawing/2014/main" id="{495FF1FE-D9C0-D5FE-76DE-FC2CBB20ED94}"/>
              </a:ext>
            </a:extLst>
          </p:cNvPr>
          <p:cNvSpPr txBox="1">
            <a:spLocks/>
          </p:cNvSpPr>
          <p:nvPr/>
        </p:nvSpPr>
        <p:spPr>
          <a:xfrm>
            <a:off x="722375" y="53075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Aldrich"/>
              <a:buNone/>
              <a:defRPr sz="30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KEKURANGAN </a:t>
            </a:r>
            <a:r>
              <a:rPr lang="id-ID" dirty="0"/>
              <a:t>TOPOLOGY </a:t>
            </a:r>
            <a:r>
              <a:rPr lang="en-US" dirty="0"/>
              <a:t>HYBRID (</a:t>
            </a:r>
            <a:r>
              <a:rPr lang="en-US" dirty="0" err="1"/>
              <a:t>star,tree</a:t>
            </a:r>
            <a:r>
              <a:rPr lang="en-US" dirty="0"/>
              <a:t>)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43002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3" name="Google Shape;2823;p90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Terima</a:t>
            </a:r>
            <a:r>
              <a:rPr lang="en-US" dirty="0"/>
              <a:t> Kasih</a:t>
            </a:r>
            <a:endParaRPr dirty="0"/>
          </a:p>
        </p:txBody>
      </p:sp>
      <p:grpSp>
        <p:nvGrpSpPr>
          <p:cNvPr id="2824" name="Google Shape;2824;p90"/>
          <p:cNvGrpSpPr/>
          <p:nvPr/>
        </p:nvGrpSpPr>
        <p:grpSpPr>
          <a:xfrm rot="-552712" flipH="1">
            <a:off x="1612704" y="1218981"/>
            <a:ext cx="1271811" cy="1019154"/>
            <a:chOff x="10049025" y="922900"/>
            <a:chExt cx="537625" cy="430800"/>
          </a:xfrm>
        </p:grpSpPr>
        <p:sp>
          <p:nvSpPr>
            <p:cNvPr id="2825" name="Google Shape;2825;p90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90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90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90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90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90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90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90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90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90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90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90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90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90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90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90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90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90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90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90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90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90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90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90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90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90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90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90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90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90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90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90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7" name="Google Shape;2857;p90"/>
          <p:cNvSpPr/>
          <p:nvPr/>
        </p:nvSpPr>
        <p:spPr>
          <a:xfrm>
            <a:off x="3655800" y="34842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8" name="Google Shape;2858;p90"/>
          <p:cNvGrpSpPr/>
          <p:nvPr/>
        </p:nvGrpSpPr>
        <p:grpSpPr>
          <a:xfrm rot="8100000">
            <a:off x="6704003" y="-124478"/>
            <a:ext cx="1385917" cy="2699994"/>
            <a:chOff x="409722" y="233833"/>
            <a:chExt cx="1385931" cy="2700020"/>
          </a:xfrm>
        </p:grpSpPr>
        <p:grpSp>
          <p:nvGrpSpPr>
            <p:cNvPr id="2859" name="Google Shape;2859;p9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2860" name="Google Shape;2860;p9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9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2" name="Google Shape;2862;p90"/>
            <p:cNvSpPr/>
            <p:nvPr/>
          </p:nvSpPr>
          <p:spPr>
            <a:xfrm>
              <a:off x="1424458" y="23383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3" name="Google Shape;2863;p90"/>
          <p:cNvGrpSpPr/>
          <p:nvPr/>
        </p:nvGrpSpPr>
        <p:grpSpPr>
          <a:xfrm rot="-2972274">
            <a:off x="796320" y="2522791"/>
            <a:ext cx="1386048" cy="2678158"/>
            <a:chOff x="409722" y="255923"/>
            <a:chExt cx="1385931" cy="2677930"/>
          </a:xfrm>
        </p:grpSpPr>
        <p:grpSp>
          <p:nvGrpSpPr>
            <p:cNvPr id="2864" name="Google Shape;2864;p9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2865" name="Google Shape;2865;p9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9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7" name="Google Shape;2867;p90"/>
            <p:cNvSpPr/>
            <p:nvPr/>
          </p:nvSpPr>
          <p:spPr>
            <a:xfrm>
              <a:off x="1432804" y="25592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8" name="Google Shape;2868;p90"/>
          <p:cNvGrpSpPr/>
          <p:nvPr/>
        </p:nvGrpSpPr>
        <p:grpSpPr>
          <a:xfrm>
            <a:off x="5910913" y="3409365"/>
            <a:ext cx="1697226" cy="604018"/>
            <a:chOff x="-5302450" y="3084350"/>
            <a:chExt cx="1519450" cy="540750"/>
          </a:xfrm>
        </p:grpSpPr>
        <p:sp>
          <p:nvSpPr>
            <p:cNvPr id="2869" name="Google Shape;2869;p90"/>
            <p:cNvSpPr/>
            <p:nvPr/>
          </p:nvSpPr>
          <p:spPr>
            <a:xfrm>
              <a:off x="-4388300" y="3084350"/>
              <a:ext cx="584625" cy="269450"/>
            </a:xfrm>
            <a:custGeom>
              <a:avLst/>
              <a:gdLst/>
              <a:ahLst/>
              <a:cxnLst/>
              <a:rect l="l" t="t" r="r" b="b"/>
              <a:pathLst>
                <a:path w="23385" h="10778" extrusionOk="0">
                  <a:moveTo>
                    <a:pt x="4286" y="1"/>
                  </a:moveTo>
                  <a:cubicBezTo>
                    <a:pt x="3334" y="1"/>
                    <a:pt x="2281" y="326"/>
                    <a:pt x="1454" y="953"/>
                  </a:cubicBezTo>
                  <a:cubicBezTo>
                    <a:pt x="1028" y="1254"/>
                    <a:pt x="627" y="1680"/>
                    <a:pt x="402" y="2206"/>
                  </a:cubicBezTo>
                  <a:cubicBezTo>
                    <a:pt x="101" y="2732"/>
                    <a:pt x="1" y="3259"/>
                    <a:pt x="1" y="3885"/>
                  </a:cubicBezTo>
                  <a:cubicBezTo>
                    <a:pt x="1" y="4612"/>
                    <a:pt x="201" y="5339"/>
                    <a:pt x="527" y="6166"/>
                  </a:cubicBezTo>
                  <a:lnTo>
                    <a:pt x="2181" y="5339"/>
                  </a:lnTo>
                  <a:cubicBezTo>
                    <a:pt x="1981" y="4712"/>
                    <a:pt x="1880" y="4286"/>
                    <a:pt x="1880" y="3885"/>
                  </a:cubicBezTo>
                  <a:cubicBezTo>
                    <a:pt x="1880" y="3559"/>
                    <a:pt x="1880" y="3259"/>
                    <a:pt x="2081" y="3033"/>
                  </a:cubicBezTo>
                  <a:cubicBezTo>
                    <a:pt x="2181" y="2632"/>
                    <a:pt x="2507" y="2407"/>
                    <a:pt x="2908" y="2206"/>
                  </a:cubicBezTo>
                  <a:cubicBezTo>
                    <a:pt x="3334" y="1880"/>
                    <a:pt x="3860" y="1780"/>
                    <a:pt x="4286" y="1780"/>
                  </a:cubicBezTo>
                  <a:cubicBezTo>
                    <a:pt x="4788" y="1780"/>
                    <a:pt x="5214" y="1880"/>
                    <a:pt x="5540" y="2106"/>
                  </a:cubicBezTo>
                  <a:cubicBezTo>
                    <a:pt x="5640" y="2206"/>
                    <a:pt x="5740" y="2206"/>
                    <a:pt x="5941" y="2306"/>
                  </a:cubicBezTo>
                  <a:cubicBezTo>
                    <a:pt x="7194" y="2933"/>
                    <a:pt x="11379" y="5138"/>
                    <a:pt x="15139" y="7018"/>
                  </a:cubicBezTo>
                  <a:cubicBezTo>
                    <a:pt x="18998" y="8998"/>
                    <a:pt x="22557" y="10778"/>
                    <a:pt x="22557" y="10778"/>
                  </a:cubicBezTo>
                  <a:lnTo>
                    <a:pt x="23384" y="9098"/>
                  </a:lnTo>
                  <a:cubicBezTo>
                    <a:pt x="23384" y="9098"/>
                    <a:pt x="23184" y="8998"/>
                    <a:pt x="22758" y="8772"/>
                  </a:cubicBezTo>
                  <a:cubicBezTo>
                    <a:pt x="21078" y="7945"/>
                    <a:pt x="17119" y="5965"/>
                    <a:pt x="13459" y="4086"/>
                  </a:cubicBezTo>
                  <a:cubicBezTo>
                    <a:pt x="11680" y="3133"/>
                    <a:pt x="9926" y="2306"/>
                    <a:pt x="8672" y="1680"/>
                  </a:cubicBezTo>
                  <a:cubicBezTo>
                    <a:pt x="7920" y="1379"/>
                    <a:pt x="7419" y="1053"/>
                    <a:pt x="7093" y="853"/>
                  </a:cubicBezTo>
                  <a:cubicBezTo>
                    <a:pt x="6893" y="752"/>
                    <a:pt x="6667" y="627"/>
                    <a:pt x="6567" y="627"/>
                  </a:cubicBezTo>
                  <a:cubicBezTo>
                    <a:pt x="6567" y="527"/>
                    <a:pt x="6467" y="527"/>
                    <a:pt x="6467" y="527"/>
                  </a:cubicBezTo>
                  <a:cubicBezTo>
                    <a:pt x="5840" y="126"/>
                    <a:pt x="5013" y="1"/>
                    <a:pt x="4286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90"/>
            <p:cNvSpPr/>
            <p:nvPr/>
          </p:nvSpPr>
          <p:spPr>
            <a:xfrm>
              <a:off x="-5302450" y="3142000"/>
              <a:ext cx="509425" cy="211800"/>
            </a:xfrm>
            <a:custGeom>
              <a:avLst/>
              <a:gdLst/>
              <a:ahLst/>
              <a:cxnLst/>
              <a:rect l="l" t="t" r="r" b="b"/>
              <a:pathLst>
                <a:path w="20377" h="8472" extrusionOk="0">
                  <a:moveTo>
                    <a:pt x="4286" y="0"/>
                  </a:moveTo>
                  <a:cubicBezTo>
                    <a:pt x="3358" y="0"/>
                    <a:pt x="2306" y="326"/>
                    <a:pt x="1479" y="953"/>
                  </a:cubicBezTo>
                  <a:cubicBezTo>
                    <a:pt x="1053" y="1253"/>
                    <a:pt x="627" y="1679"/>
                    <a:pt x="426" y="2206"/>
                  </a:cubicBezTo>
                  <a:cubicBezTo>
                    <a:pt x="125" y="2707"/>
                    <a:pt x="0" y="3233"/>
                    <a:pt x="0" y="3860"/>
                  </a:cubicBezTo>
                  <a:cubicBezTo>
                    <a:pt x="0" y="4587"/>
                    <a:pt x="226" y="5339"/>
                    <a:pt x="526" y="6166"/>
                  </a:cubicBezTo>
                  <a:lnTo>
                    <a:pt x="2206" y="5339"/>
                  </a:lnTo>
                  <a:cubicBezTo>
                    <a:pt x="2005" y="4812"/>
                    <a:pt x="1880" y="4286"/>
                    <a:pt x="1880" y="3860"/>
                  </a:cubicBezTo>
                  <a:cubicBezTo>
                    <a:pt x="1880" y="3559"/>
                    <a:pt x="2005" y="3233"/>
                    <a:pt x="2105" y="3033"/>
                  </a:cubicBezTo>
                  <a:cubicBezTo>
                    <a:pt x="2206" y="2707"/>
                    <a:pt x="2506" y="2406"/>
                    <a:pt x="2932" y="2206"/>
                  </a:cubicBezTo>
                  <a:cubicBezTo>
                    <a:pt x="3358" y="1980"/>
                    <a:pt x="3885" y="1880"/>
                    <a:pt x="4286" y="1880"/>
                  </a:cubicBezTo>
                  <a:cubicBezTo>
                    <a:pt x="4812" y="1880"/>
                    <a:pt x="5238" y="1980"/>
                    <a:pt x="5539" y="2081"/>
                  </a:cubicBezTo>
                  <a:lnTo>
                    <a:pt x="5539" y="2206"/>
                  </a:lnTo>
                  <a:cubicBezTo>
                    <a:pt x="5639" y="2206"/>
                    <a:pt x="5764" y="2306"/>
                    <a:pt x="5865" y="2306"/>
                  </a:cubicBezTo>
                  <a:cubicBezTo>
                    <a:pt x="6491" y="2607"/>
                    <a:pt x="7519" y="3133"/>
                    <a:pt x="8897" y="3760"/>
                  </a:cubicBezTo>
                  <a:cubicBezTo>
                    <a:pt x="13058" y="5639"/>
                    <a:pt x="19649" y="8472"/>
                    <a:pt x="19649" y="8472"/>
                  </a:cubicBezTo>
                  <a:lnTo>
                    <a:pt x="20376" y="6792"/>
                  </a:lnTo>
                  <a:cubicBezTo>
                    <a:pt x="20376" y="6792"/>
                    <a:pt x="20176" y="6692"/>
                    <a:pt x="19750" y="6592"/>
                  </a:cubicBezTo>
                  <a:cubicBezTo>
                    <a:pt x="18496" y="5965"/>
                    <a:pt x="15163" y="4487"/>
                    <a:pt x="12231" y="3133"/>
                  </a:cubicBezTo>
                  <a:cubicBezTo>
                    <a:pt x="10777" y="2507"/>
                    <a:pt x="9298" y="1880"/>
                    <a:pt x="8271" y="1354"/>
                  </a:cubicBezTo>
                  <a:cubicBezTo>
                    <a:pt x="7744" y="1153"/>
                    <a:pt x="7218" y="953"/>
                    <a:pt x="6892" y="727"/>
                  </a:cubicBezTo>
                  <a:cubicBezTo>
                    <a:pt x="6792" y="727"/>
                    <a:pt x="6692" y="627"/>
                    <a:pt x="6592" y="627"/>
                  </a:cubicBezTo>
                  <a:lnTo>
                    <a:pt x="6491" y="527"/>
                  </a:lnTo>
                  <a:cubicBezTo>
                    <a:pt x="5865" y="101"/>
                    <a:pt x="5138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90"/>
            <p:cNvSpPr/>
            <p:nvPr/>
          </p:nvSpPr>
          <p:spPr>
            <a:xfrm>
              <a:off x="-4832525" y="3193825"/>
              <a:ext cx="451775" cy="409275"/>
            </a:xfrm>
            <a:custGeom>
              <a:avLst/>
              <a:gdLst/>
              <a:ahLst/>
              <a:cxnLst/>
              <a:rect l="l" t="t" r="r" b="b"/>
              <a:pathLst>
                <a:path w="18071" h="16371" extrusionOk="0">
                  <a:moveTo>
                    <a:pt x="9043" y="0"/>
                  </a:moveTo>
                  <a:cubicBezTo>
                    <a:pt x="8405" y="0"/>
                    <a:pt x="7759" y="76"/>
                    <a:pt x="7118" y="233"/>
                  </a:cubicBezTo>
                  <a:cubicBezTo>
                    <a:pt x="2732" y="1386"/>
                    <a:pt x="0" y="5872"/>
                    <a:pt x="1153" y="10258"/>
                  </a:cubicBezTo>
                  <a:cubicBezTo>
                    <a:pt x="2121" y="13942"/>
                    <a:pt x="5371" y="16371"/>
                    <a:pt x="8985" y="16371"/>
                  </a:cubicBezTo>
                  <a:cubicBezTo>
                    <a:pt x="9674" y="16371"/>
                    <a:pt x="10376" y="16282"/>
                    <a:pt x="11078" y="16098"/>
                  </a:cubicBezTo>
                  <a:cubicBezTo>
                    <a:pt x="15464" y="14945"/>
                    <a:pt x="18070" y="10559"/>
                    <a:pt x="17043" y="6173"/>
                  </a:cubicBezTo>
                  <a:cubicBezTo>
                    <a:pt x="16062" y="2443"/>
                    <a:pt x="12671" y="0"/>
                    <a:pt x="9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90"/>
            <p:cNvSpPr/>
            <p:nvPr/>
          </p:nvSpPr>
          <p:spPr>
            <a:xfrm>
              <a:off x="-4803700" y="3447750"/>
              <a:ext cx="25" cy="2550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90"/>
            <p:cNvSpPr/>
            <p:nvPr/>
          </p:nvSpPr>
          <p:spPr>
            <a:xfrm>
              <a:off x="-4808725" y="3197125"/>
              <a:ext cx="287000" cy="284500"/>
            </a:xfrm>
            <a:custGeom>
              <a:avLst/>
              <a:gdLst/>
              <a:ahLst/>
              <a:cxnLst/>
              <a:rect l="l" t="t" r="r" b="b"/>
              <a:pathLst>
                <a:path w="11480" h="11380" extrusionOk="0">
                  <a:moveTo>
                    <a:pt x="9299" y="1"/>
                  </a:moveTo>
                  <a:lnTo>
                    <a:pt x="1" y="9274"/>
                  </a:lnTo>
                  <a:cubicBezTo>
                    <a:pt x="101" y="9500"/>
                    <a:pt x="101" y="9800"/>
                    <a:pt x="201" y="10026"/>
                  </a:cubicBezTo>
                  <a:lnTo>
                    <a:pt x="201" y="10126"/>
                  </a:lnTo>
                  <a:cubicBezTo>
                    <a:pt x="301" y="10527"/>
                    <a:pt x="527" y="10953"/>
                    <a:pt x="627" y="11379"/>
                  </a:cubicBezTo>
                  <a:cubicBezTo>
                    <a:pt x="4286" y="7720"/>
                    <a:pt x="7820" y="4161"/>
                    <a:pt x="11479" y="627"/>
                  </a:cubicBezTo>
                  <a:cubicBezTo>
                    <a:pt x="10752" y="302"/>
                    <a:pt x="10026" y="101"/>
                    <a:pt x="9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90"/>
            <p:cNvSpPr/>
            <p:nvPr/>
          </p:nvSpPr>
          <p:spPr>
            <a:xfrm>
              <a:off x="-4777400" y="3228450"/>
              <a:ext cx="352150" cy="349650"/>
            </a:xfrm>
            <a:custGeom>
              <a:avLst/>
              <a:gdLst/>
              <a:ahLst/>
              <a:cxnLst/>
              <a:rect l="l" t="t" r="r" b="b"/>
              <a:pathLst>
                <a:path w="14086" h="13986" extrusionOk="0">
                  <a:moveTo>
                    <a:pt x="11279" y="1"/>
                  </a:moveTo>
                  <a:lnTo>
                    <a:pt x="1" y="11279"/>
                  </a:lnTo>
                  <a:cubicBezTo>
                    <a:pt x="828" y="12407"/>
                    <a:pt x="1880" y="13359"/>
                    <a:pt x="3033" y="13986"/>
                  </a:cubicBezTo>
                  <a:lnTo>
                    <a:pt x="14086" y="3008"/>
                  </a:lnTo>
                  <a:cubicBezTo>
                    <a:pt x="13459" y="1755"/>
                    <a:pt x="12532" y="728"/>
                    <a:pt x="11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90"/>
            <p:cNvSpPr/>
            <p:nvPr/>
          </p:nvSpPr>
          <p:spPr>
            <a:xfrm>
              <a:off x="-4237300" y="3179650"/>
              <a:ext cx="451800" cy="409300"/>
            </a:xfrm>
            <a:custGeom>
              <a:avLst/>
              <a:gdLst/>
              <a:ahLst/>
              <a:cxnLst/>
              <a:rect l="l" t="t" r="r" b="b"/>
              <a:pathLst>
                <a:path w="18072" h="16372" extrusionOk="0">
                  <a:moveTo>
                    <a:pt x="9118" y="1"/>
                  </a:moveTo>
                  <a:cubicBezTo>
                    <a:pt x="8425" y="1"/>
                    <a:pt x="7720" y="89"/>
                    <a:pt x="7018" y="274"/>
                  </a:cubicBezTo>
                  <a:cubicBezTo>
                    <a:pt x="2632" y="1427"/>
                    <a:pt x="1" y="5813"/>
                    <a:pt x="1154" y="10199"/>
                  </a:cubicBezTo>
                  <a:cubicBezTo>
                    <a:pt x="2049" y="13929"/>
                    <a:pt x="5427" y="16372"/>
                    <a:pt x="9115" y="16372"/>
                  </a:cubicBezTo>
                  <a:cubicBezTo>
                    <a:pt x="9764" y="16372"/>
                    <a:pt x="10422" y="16296"/>
                    <a:pt x="11079" y="16138"/>
                  </a:cubicBezTo>
                  <a:cubicBezTo>
                    <a:pt x="15465" y="14986"/>
                    <a:pt x="18071" y="10499"/>
                    <a:pt x="16918" y="6113"/>
                  </a:cubicBezTo>
                  <a:cubicBezTo>
                    <a:pt x="16055" y="2430"/>
                    <a:pt x="12752" y="1"/>
                    <a:pt x="9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90"/>
            <p:cNvSpPr/>
            <p:nvPr/>
          </p:nvSpPr>
          <p:spPr>
            <a:xfrm>
              <a:off x="-4832525" y="3170825"/>
              <a:ext cx="454275" cy="454275"/>
            </a:xfrm>
            <a:custGeom>
              <a:avLst/>
              <a:gdLst/>
              <a:ahLst/>
              <a:cxnLst/>
              <a:rect l="l" t="t" r="r" b="b"/>
              <a:pathLst>
                <a:path w="18171" h="18171" extrusionOk="0">
                  <a:moveTo>
                    <a:pt x="9098" y="1880"/>
                  </a:moveTo>
                  <a:cubicBezTo>
                    <a:pt x="10652" y="1880"/>
                    <a:pt x="12231" y="2406"/>
                    <a:pt x="13484" y="3334"/>
                  </a:cubicBezTo>
                  <a:cubicBezTo>
                    <a:pt x="14737" y="4286"/>
                    <a:pt x="15664" y="5639"/>
                    <a:pt x="16090" y="7319"/>
                  </a:cubicBezTo>
                  <a:cubicBezTo>
                    <a:pt x="16291" y="7945"/>
                    <a:pt x="16291" y="8572"/>
                    <a:pt x="16291" y="9073"/>
                  </a:cubicBezTo>
                  <a:cubicBezTo>
                    <a:pt x="16291" y="10752"/>
                    <a:pt x="15790" y="12331"/>
                    <a:pt x="14837" y="13459"/>
                  </a:cubicBezTo>
                  <a:cubicBezTo>
                    <a:pt x="13910" y="14712"/>
                    <a:pt x="12532" y="15664"/>
                    <a:pt x="10877" y="16090"/>
                  </a:cubicBezTo>
                  <a:cubicBezTo>
                    <a:pt x="10251" y="16291"/>
                    <a:pt x="9724" y="16391"/>
                    <a:pt x="9098" y="16391"/>
                  </a:cubicBezTo>
                  <a:cubicBezTo>
                    <a:pt x="7419" y="16391"/>
                    <a:pt x="5965" y="15765"/>
                    <a:pt x="4712" y="14837"/>
                  </a:cubicBezTo>
                  <a:cubicBezTo>
                    <a:pt x="3459" y="13885"/>
                    <a:pt x="2506" y="12532"/>
                    <a:pt x="2105" y="10852"/>
                  </a:cubicBezTo>
                  <a:cubicBezTo>
                    <a:pt x="1880" y="10326"/>
                    <a:pt x="1880" y="9699"/>
                    <a:pt x="1880" y="9073"/>
                  </a:cubicBezTo>
                  <a:cubicBezTo>
                    <a:pt x="1880" y="7519"/>
                    <a:pt x="2406" y="5940"/>
                    <a:pt x="3359" y="4687"/>
                  </a:cubicBezTo>
                  <a:cubicBezTo>
                    <a:pt x="4286" y="3434"/>
                    <a:pt x="5639" y="2506"/>
                    <a:pt x="7318" y="2080"/>
                  </a:cubicBezTo>
                  <a:cubicBezTo>
                    <a:pt x="7945" y="1980"/>
                    <a:pt x="8471" y="1880"/>
                    <a:pt x="9098" y="1880"/>
                  </a:cubicBezTo>
                  <a:close/>
                  <a:moveTo>
                    <a:pt x="9098" y="0"/>
                  </a:moveTo>
                  <a:cubicBezTo>
                    <a:pt x="8371" y="0"/>
                    <a:pt x="7644" y="100"/>
                    <a:pt x="6792" y="301"/>
                  </a:cubicBezTo>
                  <a:cubicBezTo>
                    <a:pt x="4812" y="827"/>
                    <a:pt x="3033" y="1980"/>
                    <a:pt x="1880" y="3559"/>
                  </a:cubicBezTo>
                  <a:cubicBezTo>
                    <a:pt x="627" y="5113"/>
                    <a:pt x="0" y="7093"/>
                    <a:pt x="0" y="9073"/>
                  </a:cubicBezTo>
                  <a:cubicBezTo>
                    <a:pt x="0" y="9825"/>
                    <a:pt x="125" y="10652"/>
                    <a:pt x="326" y="11379"/>
                  </a:cubicBezTo>
                  <a:cubicBezTo>
                    <a:pt x="852" y="13359"/>
                    <a:pt x="2005" y="15138"/>
                    <a:pt x="3559" y="16291"/>
                  </a:cubicBezTo>
                  <a:cubicBezTo>
                    <a:pt x="5138" y="17544"/>
                    <a:pt x="7018" y="18171"/>
                    <a:pt x="9098" y="18171"/>
                  </a:cubicBezTo>
                  <a:cubicBezTo>
                    <a:pt x="9825" y="18171"/>
                    <a:pt x="10552" y="18070"/>
                    <a:pt x="11404" y="17970"/>
                  </a:cubicBezTo>
                  <a:cubicBezTo>
                    <a:pt x="13384" y="17444"/>
                    <a:pt x="15163" y="16191"/>
                    <a:pt x="16291" y="14612"/>
                  </a:cubicBezTo>
                  <a:cubicBezTo>
                    <a:pt x="17544" y="13058"/>
                    <a:pt x="18171" y="11178"/>
                    <a:pt x="18171" y="9073"/>
                  </a:cubicBezTo>
                  <a:cubicBezTo>
                    <a:pt x="18171" y="8346"/>
                    <a:pt x="18070" y="7619"/>
                    <a:pt x="17870" y="6892"/>
                  </a:cubicBezTo>
                  <a:cubicBezTo>
                    <a:pt x="17344" y="4812"/>
                    <a:pt x="16191" y="3133"/>
                    <a:pt x="14637" y="1880"/>
                  </a:cubicBezTo>
                  <a:cubicBezTo>
                    <a:pt x="13058" y="727"/>
                    <a:pt x="11078" y="0"/>
                    <a:pt x="909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90"/>
            <p:cNvSpPr/>
            <p:nvPr/>
          </p:nvSpPr>
          <p:spPr>
            <a:xfrm>
              <a:off x="-4208475" y="34346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extrusionOk="0"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101" y="627"/>
                  </a:moveTo>
                  <a:lnTo>
                    <a:pt x="226" y="627"/>
                  </a:lnTo>
                  <a:lnTo>
                    <a:pt x="101" y="627"/>
                  </a:lnTo>
                  <a:close/>
                  <a:moveTo>
                    <a:pt x="101" y="627"/>
                  </a:moveTo>
                  <a:lnTo>
                    <a:pt x="101" y="627"/>
                  </a:lnTo>
                  <a:lnTo>
                    <a:pt x="101" y="627"/>
                  </a:lnTo>
                  <a:close/>
                  <a:moveTo>
                    <a:pt x="1" y="101"/>
                  </a:moveTo>
                  <a:cubicBezTo>
                    <a:pt x="1" y="301"/>
                    <a:pt x="101" y="402"/>
                    <a:pt x="101" y="627"/>
                  </a:cubicBezTo>
                  <a:cubicBezTo>
                    <a:pt x="101" y="402"/>
                    <a:pt x="1" y="301"/>
                    <a:pt x="1" y="10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90"/>
            <p:cNvSpPr/>
            <p:nvPr/>
          </p:nvSpPr>
          <p:spPr>
            <a:xfrm>
              <a:off x="-4210975" y="3183975"/>
              <a:ext cx="308300" cy="307675"/>
            </a:xfrm>
            <a:custGeom>
              <a:avLst/>
              <a:gdLst/>
              <a:ahLst/>
              <a:cxnLst/>
              <a:rect l="l" t="t" r="r" b="b"/>
              <a:pathLst>
                <a:path w="12332" h="12307" extrusionOk="0">
                  <a:moveTo>
                    <a:pt x="9499" y="0"/>
                  </a:moveTo>
                  <a:cubicBezTo>
                    <a:pt x="6266" y="3133"/>
                    <a:pt x="3133" y="6366"/>
                    <a:pt x="0" y="9499"/>
                  </a:cubicBezTo>
                  <a:cubicBezTo>
                    <a:pt x="0" y="9700"/>
                    <a:pt x="0" y="9800"/>
                    <a:pt x="101" y="10026"/>
                  </a:cubicBezTo>
                  <a:lnTo>
                    <a:pt x="101" y="10126"/>
                  </a:lnTo>
                  <a:cubicBezTo>
                    <a:pt x="101" y="10326"/>
                    <a:pt x="201" y="10427"/>
                    <a:pt x="201" y="10652"/>
                  </a:cubicBezTo>
                  <a:lnTo>
                    <a:pt x="326" y="10652"/>
                  </a:lnTo>
                  <a:lnTo>
                    <a:pt x="326" y="10752"/>
                  </a:lnTo>
                  <a:cubicBezTo>
                    <a:pt x="527" y="11279"/>
                    <a:pt x="727" y="11805"/>
                    <a:pt x="1053" y="12306"/>
                  </a:cubicBezTo>
                  <a:lnTo>
                    <a:pt x="12331" y="1028"/>
                  </a:lnTo>
                  <a:cubicBezTo>
                    <a:pt x="11379" y="527"/>
                    <a:pt x="10452" y="201"/>
                    <a:pt x="9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90"/>
            <p:cNvSpPr/>
            <p:nvPr/>
          </p:nvSpPr>
          <p:spPr>
            <a:xfrm>
              <a:off x="-4166500" y="3228450"/>
              <a:ext cx="331500" cy="331500"/>
            </a:xfrm>
            <a:custGeom>
              <a:avLst/>
              <a:gdLst/>
              <a:ahLst/>
              <a:cxnLst/>
              <a:rect l="l" t="t" r="r" b="b"/>
              <a:pathLst>
                <a:path w="13260" h="13260" extrusionOk="0">
                  <a:moveTo>
                    <a:pt x="11480" y="1"/>
                  </a:moveTo>
                  <a:lnTo>
                    <a:pt x="1" y="11480"/>
                  </a:lnTo>
                  <a:cubicBezTo>
                    <a:pt x="627" y="12207"/>
                    <a:pt x="1254" y="12733"/>
                    <a:pt x="1981" y="13259"/>
                  </a:cubicBezTo>
                  <a:lnTo>
                    <a:pt x="13259" y="1981"/>
                  </a:lnTo>
                  <a:cubicBezTo>
                    <a:pt x="12733" y="1254"/>
                    <a:pt x="12206" y="628"/>
                    <a:pt x="1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90"/>
            <p:cNvSpPr/>
            <p:nvPr/>
          </p:nvSpPr>
          <p:spPr>
            <a:xfrm>
              <a:off x="-4239800" y="3157650"/>
              <a:ext cx="456800" cy="454300"/>
            </a:xfrm>
            <a:custGeom>
              <a:avLst/>
              <a:gdLst/>
              <a:ahLst/>
              <a:cxnLst/>
              <a:rect l="l" t="t" r="r" b="b"/>
              <a:pathLst>
                <a:path w="18272" h="18172" extrusionOk="0">
                  <a:moveTo>
                    <a:pt x="9199" y="1780"/>
                  </a:moveTo>
                  <a:cubicBezTo>
                    <a:pt x="10752" y="1780"/>
                    <a:pt x="12331" y="2407"/>
                    <a:pt x="13585" y="3334"/>
                  </a:cubicBezTo>
                  <a:cubicBezTo>
                    <a:pt x="14838" y="4287"/>
                    <a:pt x="15765" y="5640"/>
                    <a:pt x="16191" y="7319"/>
                  </a:cubicBezTo>
                  <a:cubicBezTo>
                    <a:pt x="16291" y="7846"/>
                    <a:pt x="16392" y="8472"/>
                    <a:pt x="16392" y="9099"/>
                  </a:cubicBezTo>
                  <a:cubicBezTo>
                    <a:pt x="16392" y="10653"/>
                    <a:pt x="15890" y="12232"/>
                    <a:pt x="14938" y="13485"/>
                  </a:cubicBezTo>
                  <a:cubicBezTo>
                    <a:pt x="13885" y="14738"/>
                    <a:pt x="12532" y="15665"/>
                    <a:pt x="10978" y="16091"/>
                  </a:cubicBezTo>
                  <a:cubicBezTo>
                    <a:pt x="10351" y="16191"/>
                    <a:pt x="9725" y="16292"/>
                    <a:pt x="9199" y="16292"/>
                  </a:cubicBezTo>
                  <a:cubicBezTo>
                    <a:pt x="7519" y="16292"/>
                    <a:pt x="5965" y="15765"/>
                    <a:pt x="4712" y="14838"/>
                  </a:cubicBezTo>
                  <a:cubicBezTo>
                    <a:pt x="3459" y="13886"/>
                    <a:pt x="2507" y="12532"/>
                    <a:pt x="2106" y="10853"/>
                  </a:cubicBezTo>
                  <a:cubicBezTo>
                    <a:pt x="1980" y="10226"/>
                    <a:pt x="1880" y="9600"/>
                    <a:pt x="1880" y="9099"/>
                  </a:cubicBezTo>
                  <a:cubicBezTo>
                    <a:pt x="1880" y="7419"/>
                    <a:pt x="2407" y="5840"/>
                    <a:pt x="3459" y="4587"/>
                  </a:cubicBezTo>
                  <a:cubicBezTo>
                    <a:pt x="4387" y="3460"/>
                    <a:pt x="5740" y="2507"/>
                    <a:pt x="7319" y="1981"/>
                  </a:cubicBezTo>
                  <a:cubicBezTo>
                    <a:pt x="7945" y="1881"/>
                    <a:pt x="8572" y="1780"/>
                    <a:pt x="9199" y="1780"/>
                  </a:cubicBezTo>
                  <a:close/>
                  <a:moveTo>
                    <a:pt x="9199" y="1"/>
                  </a:moveTo>
                  <a:cubicBezTo>
                    <a:pt x="8372" y="1"/>
                    <a:pt x="7620" y="1"/>
                    <a:pt x="6893" y="201"/>
                  </a:cubicBezTo>
                  <a:cubicBezTo>
                    <a:pt x="4813" y="728"/>
                    <a:pt x="3133" y="1981"/>
                    <a:pt x="1880" y="3560"/>
                  </a:cubicBezTo>
                  <a:cubicBezTo>
                    <a:pt x="727" y="5114"/>
                    <a:pt x="1" y="6993"/>
                    <a:pt x="1" y="9099"/>
                  </a:cubicBezTo>
                  <a:cubicBezTo>
                    <a:pt x="1" y="9825"/>
                    <a:pt x="101" y="10552"/>
                    <a:pt x="326" y="11279"/>
                  </a:cubicBezTo>
                  <a:cubicBezTo>
                    <a:pt x="853" y="13359"/>
                    <a:pt x="2106" y="15039"/>
                    <a:pt x="3660" y="16292"/>
                  </a:cubicBezTo>
                  <a:cubicBezTo>
                    <a:pt x="5239" y="17445"/>
                    <a:pt x="7118" y="18171"/>
                    <a:pt x="9199" y="18171"/>
                  </a:cubicBezTo>
                  <a:cubicBezTo>
                    <a:pt x="9925" y="18171"/>
                    <a:pt x="10652" y="18071"/>
                    <a:pt x="11379" y="17871"/>
                  </a:cubicBezTo>
                  <a:cubicBezTo>
                    <a:pt x="13484" y="17344"/>
                    <a:pt x="15138" y="16191"/>
                    <a:pt x="16392" y="14612"/>
                  </a:cubicBezTo>
                  <a:cubicBezTo>
                    <a:pt x="17544" y="13059"/>
                    <a:pt x="18271" y="11079"/>
                    <a:pt x="18271" y="9099"/>
                  </a:cubicBezTo>
                  <a:cubicBezTo>
                    <a:pt x="18271" y="8347"/>
                    <a:pt x="18171" y="7520"/>
                    <a:pt x="17971" y="6793"/>
                  </a:cubicBezTo>
                  <a:cubicBezTo>
                    <a:pt x="17444" y="4713"/>
                    <a:pt x="16291" y="3033"/>
                    <a:pt x="14737" y="1881"/>
                  </a:cubicBezTo>
                  <a:cubicBezTo>
                    <a:pt x="13159" y="627"/>
                    <a:pt x="11179" y="1"/>
                    <a:pt x="9199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90"/>
            <p:cNvSpPr/>
            <p:nvPr/>
          </p:nvSpPr>
          <p:spPr>
            <a:xfrm>
              <a:off x="-4427775" y="3254150"/>
              <a:ext cx="237500" cy="112175"/>
            </a:xfrm>
            <a:custGeom>
              <a:avLst/>
              <a:gdLst/>
              <a:ahLst/>
              <a:cxnLst/>
              <a:rect l="l" t="t" r="r" b="b"/>
              <a:pathLst>
                <a:path w="9500" h="4487" extrusionOk="0">
                  <a:moveTo>
                    <a:pt x="4813" y="1"/>
                  </a:moveTo>
                  <a:cubicBezTo>
                    <a:pt x="4387" y="1"/>
                    <a:pt x="4086" y="1"/>
                    <a:pt x="3660" y="101"/>
                  </a:cubicBezTo>
                  <a:cubicBezTo>
                    <a:pt x="2607" y="427"/>
                    <a:pt x="1780" y="953"/>
                    <a:pt x="1154" y="1680"/>
                  </a:cubicBezTo>
                  <a:cubicBezTo>
                    <a:pt x="527" y="2407"/>
                    <a:pt x="101" y="3234"/>
                    <a:pt x="1" y="4286"/>
                  </a:cubicBezTo>
                  <a:lnTo>
                    <a:pt x="1880" y="4487"/>
                  </a:lnTo>
                  <a:cubicBezTo>
                    <a:pt x="1880" y="3860"/>
                    <a:pt x="2206" y="3359"/>
                    <a:pt x="2607" y="2933"/>
                  </a:cubicBezTo>
                  <a:cubicBezTo>
                    <a:pt x="2933" y="2407"/>
                    <a:pt x="3459" y="2106"/>
                    <a:pt x="4086" y="1980"/>
                  </a:cubicBezTo>
                  <a:cubicBezTo>
                    <a:pt x="4387" y="1880"/>
                    <a:pt x="4612" y="1880"/>
                    <a:pt x="4813" y="1880"/>
                  </a:cubicBezTo>
                  <a:cubicBezTo>
                    <a:pt x="5540" y="1880"/>
                    <a:pt x="6166" y="2106"/>
                    <a:pt x="6692" y="2507"/>
                  </a:cubicBezTo>
                  <a:cubicBezTo>
                    <a:pt x="7219" y="2833"/>
                    <a:pt x="7520" y="3459"/>
                    <a:pt x="7745" y="4086"/>
                  </a:cubicBezTo>
                  <a:lnTo>
                    <a:pt x="9499" y="3660"/>
                  </a:lnTo>
                  <a:cubicBezTo>
                    <a:pt x="9299" y="2507"/>
                    <a:pt x="8572" y="1680"/>
                    <a:pt x="7745" y="1053"/>
                  </a:cubicBezTo>
                  <a:cubicBezTo>
                    <a:pt x="6993" y="427"/>
                    <a:pt x="5966" y="1"/>
                    <a:pt x="481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90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90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8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8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59"/>
          <p:cNvSpPr txBox="1">
            <a:spLocks noGrp="1"/>
          </p:cNvSpPr>
          <p:nvPr>
            <p:ph type="body" idx="1"/>
          </p:nvPr>
        </p:nvSpPr>
        <p:spPr>
          <a:xfrm>
            <a:off x="722375" y="1239352"/>
            <a:ext cx="7699200" cy="3364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Sebelum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materi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Topology tree ,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apakah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kalian tau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itu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jaringan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? Jadi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jaringan merujuk pada susunan fisik atau logis dari elemen-elemen dalam suatu jaringan komputer. Setiap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memiliki karakteristik, keuntungan, dan kelemahan sendiri. Berikut adalah beberapa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jaringan yang umum digunakan, disertai dengan istilah-istilahnya dalam bahasa Indonesia: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Bintang (Star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  <a:endParaRPr lang="en-US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Bus (Bus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Cincin (Ring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Pohon (Tree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Jala (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  <a:endParaRPr lang="en-US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Setiap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memiliki keunggulan dan kelemahan masing-masing, dan pemilihan tergantung pada kebutuhan spesifik dari jaringan dan tujuan yang ingin dicapai.</a:t>
            </a:r>
            <a:endParaRPr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8" name="Google Shape;1038;p59"/>
          <p:cNvSpPr txBox="1">
            <a:spLocks noGrp="1"/>
          </p:cNvSpPr>
          <p:nvPr>
            <p:ph type="title"/>
          </p:nvPr>
        </p:nvSpPr>
        <p:spPr>
          <a:xfrm>
            <a:off x="722400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TOPOLOGI JARINGAN</a:t>
            </a:r>
            <a:endParaRPr dirty="0"/>
          </a:p>
        </p:txBody>
      </p:sp>
      <p:sp>
        <p:nvSpPr>
          <p:cNvPr id="1039" name="Google Shape;1039;p59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9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60"/>
          <p:cNvSpPr txBox="1">
            <a:spLocks noGrp="1"/>
          </p:cNvSpPr>
          <p:nvPr>
            <p:ph type="subTitle" idx="7"/>
          </p:nvPr>
        </p:nvSpPr>
        <p:spPr>
          <a:xfrm>
            <a:off x="838830" y="1103450"/>
            <a:ext cx="7481454" cy="3207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hybrid</a:t>
            </a:r>
            <a:r>
              <a:rPr lang="id-ID" dirty="0">
                <a:latin typeface="Aldrich" panose="020B0604020202020204" charset="0"/>
              </a:rPr>
              <a:t> adalah suatu jenis jaringan komputer yang menggabungkan dua atau lebih jenis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jaringan yang berbeda. Umumnya,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hybrid</a:t>
            </a:r>
            <a:r>
              <a:rPr lang="id-ID" dirty="0">
                <a:latin typeface="Aldrich" panose="020B0604020202020204" charset="0"/>
              </a:rPr>
              <a:t> dikombinasikan dengan menggabungkan dua atau lebih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dasar seperti </a:t>
            </a:r>
            <a:r>
              <a:rPr lang="id-ID" dirty="0" err="1">
                <a:latin typeface="Aldrich" panose="020B0604020202020204" charset="0"/>
              </a:rPr>
              <a:t>star</a:t>
            </a:r>
            <a:r>
              <a:rPr lang="id-ID" dirty="0">
                <a:latin typeface="Aldrich" panose="020B0604020202020204" charset="0"/>
              </a:rPr>
              <a:t> (bintang), </a:t>
            </a:r>
            <a:r>
              <a:rPr lang="id-ID" dirty="0" err="1">
                <a:latin typeface="Aldrich" panose="020B0604020202020204" charset="0"/>
              </a:rPr>
              <a:t>tree</a:t>
            </a:r>
            <a:r>
              <a:rPr lang="id-ID" dirty="0">
                <a:latin typeface="Aldrich" panose="020B0604020202020204" charset="0"/>
              </a:rPr>
              <a:t> (pohon), bus (serabutan), ring (lingkaran), atau </a:t>
            </a:r>
            <a:r>
              <a:rPr lang="id-ID" dirty="0" err="1">
                <a:latin typeface="Aldrich" panose="020B0604020202020204" charset="0"/>
              </a:rPr>
              <a:t>mesh</a:t>
            </a:r>
            <a:r>
              <a:rPr lang="id-ID" dirty="0">
                <a:latin typeface="Aldrich" panose="020B0604020202020204" charset="0"/>
              </a:rPr>
              <a:t> (anyaman).</a:t>
            </a:r>
          </a:p>
        </p:txBody>
      </p:sp>
      <p:sp>
        <p:nvSpPr>
          <p:cNvPr id="1058" name="Google Shape;1058;p60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60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045;p60">
            <a:extLst>
              <a:ext uri="{FF2B5EF4-FFF2-40B4-BE49-F238E27FC236}">
                <a16:creationId xmlns:a16="http://schemas.microsoft.com/office/drawing/2014/main" id="{EA920C20-9BFE-9786-31F6-5D4455CF73FD}"/>
              </a:ext>
            </a:extLst>
          </p:cNvPr>
          <p:cNvSpPr txBox="1">
            <a:spLocks/>
          </p:cNvSpPr>
          <p:nvPr/>
        </p:nvSpPr>
        <p:spPr>
          <a:xfrm>
            <a:off x="729957" y="1006517"/>
            <a:ext cx="7699200" cy="57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d-ID" dirty="0"/>
              <a:t>TOPOLOGY </a:t>
            </a:r>
            <a:r>
              <a:rPr lang="en-US" dirty="0"/>
              <a:t>HYBIRD</a:t>
            </a:r>
            <a:endParaRPr lang="id-ID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CONTOH TOPOLOGY HYBIRD (star,tree)</a:t>
            </a:r>
            <a:endParaRPr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7DC47F-528C-0B64-7191-481C498F40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1293" y="1315047"/>
            <a:ext cx="3007684" cy="324183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HYBIRD (star,tree)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Pertama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Buat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Kerangka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r>
              <a:rPr lang="en-US" dirty="0">
                <a:latin typeface="Aldrich" panose="020B0604020202020204" charset="0"/>
              </a:rPr>
              <a:t> 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81C3910-F5F2-1EBD-C692-85FAA67313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4605" y="1315047"/>
            <a:ext cx="2614717" cy="3057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92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HYBIRD (star,tree)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Atur</a:t>
            </a:r>
            <a:r>
              <a:rPr lang="en-US" dirty="0">
                <a:latin typeface="Aldrich" panose="020B0604020202020204" charset="0"/>
              </a:rPr>
              <a:t> IP pada PC 1 dan </a:t>
            </a:r>
            <a:r>
              <a:rPr lang="en-US" dirty="0" err="1">
                <a:latin typeface="Aldrich" panose="020B0604020202020204" charset="0"/>
              </a:rPr>
              <a:t>lainnya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77292" y="1268687"/>
            <a:ext cx="3135627" cy="31324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653EC73-CB12-CDAE-F541-4B83EEFE5485}"/>
              </a:ext>
            </a:extLst>
          </p:cNvPr>
          <p:cNvSpPr txBox="1"/>
          <p:nvPr/>
        </p:nvSpPr>
        <p:spPr>
          <a:xfrm>
            <a:off x="5986423" y="3505481"/>
            <a:ext cx="226195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Aldrich" panose="020B0604020202020204" charset="0"/>
              </a:rPr>
              <a:t>Note : </a:t>
            </a:r>
            <a:r>
              <a:rPr lang="en-US" i="1" dirty="0" err="1">
                <a:latin typeface="Aldrich" panose="020B0604020202020204" charset="0"/>
              </a:rPr>
              <a:t>setiap</a:t>
            </a:r>
            <a:r>
              <a:rPr lang="en-US" i="1" dirty="0">
                <a:latin typeface="Aldrich" panose="020B0604020202020204" charset="0"/>
              </a:rPr>
              <a:t> pc IPv4 </a:t>
            </a:r>
            <a:r>
              <a:rPr lang="en-US" i="1" dirty="0" err="1">
                <a:latin typeface="Aldrich" panose="020B0604020202020204" charset="0"/>
              </a:rPr>
              <a:t>nya</a:t>
            </a:r>
            <a:r>
              <a:rPr lang="en-US" i="1" dirty="0">
                <a:latin typeface="Aldrich" panose="020B0604020202020204" charset="0"/>
              </a:rPr>
              <a:t> </a:t>
            </a:r>
            <a:r>
              <a:rPr lang="en-US" i="1" dirty="0" err="1">
                <a:latin typeface="Aldrich" panose="020B0604020202020204" charset="0"/>
              </a:rPr>
              <a:t>berbeda</a:t>
            </a:r>
            <a:r>
              <a:rPr lang="en-US" i="1" dirty="0">
                <a:latin typeface="Aldrich" panose="020B0604020202020204" charset="0"/>
              </a:rPr>
              <a:t>, </a:t>
            </a:r>
            <a:r>
              <a:rPr lang="en-US" i="1" dirty="0" err="1">
                <a:latin typeface="Aldrich" panose="020B0604020202020204" charset="0"/>
              </a:rPr>
              <a:t>kecuali</a:t>
            </a:r>
            <a:r>
              <a:rPr lang="en-US" i="1" dirty="0">
                <a:latin typeface="Aldrich" panose="020B0604020202020204" charset="0"/>
              </a:rPr>
              <a:t> default gateway</a:t>
            </a:r>
            <a:endParaRPr lang="id-ID" i="1" dirty="0">
              <a:latin typeface="Aldric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95837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HYBIRD (star,tree)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Tahap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tes</a:t>
            </a:r>
            <a:r>
              <a:rPr lang="en-US" dirty="0">
                <a:latin typeface="Aldrich" panose="020B0604020202020204" charset="0"/>
              </a:rPr>
              <a:t> ping pada </a:t>
            </a:r>
            <a:r>
              <a:rPr lang="en-US" dirty="0" err="1">
                <a:latin typeface="Aldrich" panose="020B0604020202020204" charset="0"/>
              </a:rPr>
              <a:t>setiap</a:t>
            </a:r>
            <a:r>
              <a:rPr lang="en-US" dirty="0">
                <a:latin typeface="Aldrich" panose="020B0604020202020204" charset="0"/>
              </a:rPr>
              <a:t> pc </a:t>
            </a:r>
            <a:r>
              <a:rPr lang="en-US" dirty="0" err="1">
                <a:latin typeface="Aldrich" panose="020B0604020202020204" charset="0"/>
              </a:rPr>
              <a:t>ke</a:t>
            </a:r>
            <a:r>
              <a:rPr lang="en-US" dirty="0">
                <a:latin typeface="Aldrich" panose="020B0604020202020204" charset="0"/>
              </a:rPr>
              <a:t> pc </a:t>
            </a:r>
            <a:r>
              <a:rPr lang="en-US" dirty="0" err="1">
                <a:latin typeface="Aldrich" panose="020B0604020202020204" charset="0"/>
              </a:rPr>
              <a:t>lainnya</a:t>
            </a:r>
            <a:r>
              <a:rPr lang="en-US" dirty="0">
                <a:latin typeface="Aldrich" panose="020B0604020202020204" charset="0"/>
              </a:rPr>
              <a:t> 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98380" y="1209432"/>
            <a:ext cx="4777617" cy="325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16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Simulasi Pengiriman Pesan </a:t>
            </a:r>
            <a:endParaRPr sz="2400" dirty="0"/>
          </a:p>
        </p:txBody>
      </p:sp>
      <p:pic>
        <p:nvPicPr>
          <p:cNvPr id="2" name="2024-01-15 13-04-10">
            <a:hlinkClick r:id="" action="ppaction://media"/>
            <a:extLst>
              <a:ext uri="{FF2B5EF4-FFF2-40B4-BE49-F238E27FC236}">
                <a16:creationId xmlns:a16="http://schemas.microsoft.com/office/drawing/2014/main" id="{31E96DE4-F5D8-7871-8400-56CA7FD9EC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16681" y="1293183"/>
            <a:ext cx="6619954" cy="3107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2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3"/>
          <p:cNvSpPr txBox="1">
            <a:spLocks noGrp="1"/>
          </p:cNvSpPr>
          <p:nvPr>
            <p:ph type="subTitle" idx="1"/>
          </p:nvPr>
        </p:nvSpPr>
        <p:spPr>
          <a:xfrm>
            <a:off x="766082" y="1534967"/>
            <a:ext cx="7640152" cy="3500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 err="1">
                <a:latin typeface="Aldrich" panose="020B0604020202020204" charset="0"/>
              </a:rPr>
              <a:t>Skalabilitas</a:t>
            </a:r>
            <a:r>
              <a:rPr lang="id-ID" sz="1400" dirty="0">
                <a:latin typeface="Aldrich" panose="020B0604020202020204" charset="0"/>
              </a:rPr>
              <a:t>: </a:t>
            </a:r>
            <a:r>
              <a:rPr lang="id-ID" sz="1400" dirty="0" err="1">
                <a:latin typeface="Aldrich" panose="020B0604020202020204" charset="0"/>
              </a:rPr>
              <a:t>Hybrid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topology</a:t>
            </a:r>
            <a:r>
              <a:rPr lang="id-ID" sz="1400" dirty="0">
                <a:latin typeface="Aldrich" panose="020B0604020202020204" charset="0"/>
              </a:rPr>
              <a:t> memungkinkan sistem untuk berkembang secara fleksibel. Penambahan cabang pada struktur pohon atau perangkat pada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bintang dapat dilakukan tanpa memengaruhi seluruh jaringan.</a:t>
            </a:r>
            <a:endParaRPr lang="en-US" sz="1400" dirty="0">
              <a:latin typeface="Aldrich" panose="020B0604020202020204" charset="0"/>
            </a:endParaRPr>
          </a:p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 err="1">
                <a:latin typeface="Aldrich" panose="020B0604020202020204" charset="0"/>
              </a:rPr>
              <a:t>Redundansi</a:t>
            </a:r>
            <a:r>
              <a:rPr lang="id-ID" sz="1400" dirty="0">
                <a:latin typeface="Aldrich" panose="020B0604020202020204" charset="0"/>
              </a:rPr>
              <a:t> dan Toleransi Kesalahan: Dengan struktur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, jika satu jalur mengalami kegagalan, data masih dapat mengalir melalui jalur alternatif. Ini meningkatkan </a:t>
            </a:r>
            <a:r>
              <a:rPr lang="id-ID" sz="1400" dirty="0" err="1">
                <a:latin typeface="Aldrich" panose="020B0604020202020204" charset="0"/>
              </a:rPr>
              <a:t>redundansi</a:t>
            </a:r>
            <a:r>
              <a:rPr lang="id-ID" sz="1400" dirty="0">
                <a:latin typeface="Aldrich" panose="020B0604020202020204" charset="0"/>
              </a:rPr>
              <a:t> dan toleransi kesalahan dalam jaringan.</a:t>
            </a:r>
            <a:endParaRPr lang="en-US" sz="1400" dirty="0">
              <a:latin typeface="Aldrich" panose="020B0604020202020204" charset="0"/>
            </a:endParaRPr>
          </a:p>
          <a:p>
            <a:pPr marL="342900" lvl="0" algn="just" rtl="0">
              <a:spcBef>
                <a:spcPts val="0"/>
              </a:spcBef>
              <a:spcAft>
                <a:spcPts val="1600"/>
              </a:spcAft>
              <a:buAutoNum type="arabicPeriod"/>
            </a:pPr>
            <a:r>
              <a:rPr lang="id-ID" sz="1400" dirty="0">
                <a:latin typeface="Aldrich" panose="020B0604020202020204" charset="0"/>
              </a:rPr>
              <a:t>Manajemen </a:t>
            </a:r>
            <a:r>
              <a:rPr lang="id-ID" sz="1400" dirty="0" err="1">
                <a:latin typeface="Aldrich" panose="020B0604020202020204" charset="0"/>
              </a:rPr>
              <a:t>Trafik</a:t>
            </a:r>
            <a:r>
              <a:rPr lang="id-ID" sz="1400" dirty="0">
                <a:latin typeface="Aldrich" panose="020B0604020202020204" charset="0"/>
              </a:rPr>
              <a:t>: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star</a:t>
            </a:r>
            <a:r>
              <a:rPr lang="id-ID" sz="1400" dirty="0">
                <a:latin typeface="Aldrich" panose="020B0604020202020204" charset="0"/>
              </a:rPr>
              <a:t> memungkinkan manajemen lalu lintas yang efisien karena setiap perangkat terhubung langsung ke pusat (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). Pemantauan dan pengaturan lalu lintas menjadi lebih mudah.</a:t>
            </a:r>
            <a:endParaRPr sz="1400" dirty="0">
              <a:latin typeface="Aldrich" panose="020B0604020202020204" charset="0"/>
            </a:endParaRPr>
          </a:p>
        </p:txBody>
      </p:sp>
      <p:sp>
        <p:nvSpPr>
          <p:cNvPr id="1211" name="Google Shape;1211;p63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63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66;p61">
            <a:extLst>
              <a:ext uri="{FF2B5EF4-FFF2-40B4-BE49-F238E27FC236}">
                <a16:creationId xmlns:a16="http://schemas.microsoft.com/office/drawing/2014/main" id="{495FF1FE-D9C0-D5FE-76DE-FC2CBB20ED94}"/>
              </a:ext>
            </a:extLst>
          </p:cNvPr>
          <p:cNvSpPr txBox="1">
            <a:spLocks/>
          </p:cNvSpPr>
          <p:nvPr/>
        </p:nvSpPr>
        <p:spPr>
          <a:xfrm>
            <a:off x="570672" y="530750"/>
            <a:ext cx="7850903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Aldrich"/>
              <a:buNone/>
              <a:defRPr sz="30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KELEBIHAN </a:t>
            </a:r>
            <a:r>
              <a:rPr lang="id-ID" dirty="0"/>
              <a:t>TOPOLOGY </a:t>
            </a:r>
            <a:r>
              <a:rPr lang="en" sz="3200" dirty="0"/>
              <a:t>HYBIRD (star,tree)</a:t>
            </a:r>
            <a:endParaRPr lang="id-ID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9F3FF"/>
      </a:lt2>
      <a:accent1>
        <a:srgbClr val="4C64D8"/>
      </a:accent1>
      <a:accent2>
        <a:srgbClr val="FFE599"/>
      </a:accent2>
      <a:accent3>
        <a:srgbClr val="FF952B"/>
      </a:accent3>
      <a:accent4>
        <a:srgbClr val="D5E6FC"/>
      </a:accent4>
      <a:accent5>
        <a:srgbClr val="00004D"/>
      </a:accent5>
      <a:accent6>
        <a:srgbClr val="A8CFFF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487</Words>
  <Application>Microsoft Office PowerPoint</Application>
  <PresentationFormat>On-screen Show (16:9)</PresentationFormat>
  <Paragraphs>41</Paragraphs>
  <Slides>11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Century Gothic</vt:lpstr>
      <vt:lpstr>Arial</vt:lpstr>
      <vt:lpstr>Didact Gothic</vt:lpstr>
      <vt:lpstr>Aldrich</vt:lpstr>
      <vt:lpstr>Virtual Slides for Education Day by Slidesgo</vt:lpstr>
      <vt:lpstr>TOPOLOGY Hybird (star,tree) </vt:lpstr>
      <vt:lpstr>TOPOLOGI JARINGAN</vt:lpstr>
      <vt:lpstr>PowerPoint Presentation</vt:lpstr>
      <vt:lpstr>CONTOH TOPOLOGY HYBIRD (star,tree)</vt:lpstr>
      <vt:lpstr>CARA MEMBUAT TOPOLOGY HYBIRD (star,tree)</vt:lpstr>
      <vt:lpstr>CARA MEMBUAT TOPOLOGY HYBIRD (star,tree)</vt:lpstr>
      <vt:lpstr>CARA MEMBUAT TOPOLOGY HYBIRD (star,tree)</vt:lpstr>
      <vt:lpstr>Simulasi Pengiriman Pesan 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TOPOLOGY TREE </dc:title>
  <dc:creator>ASUS</dc:creator>
  <cp:lastModifiedBy>Muhammad Adam Alghifari</cp:lastModifiedBy>
  <cp:revision>4</cp:revision>
  <dcterms:modified xsi:type="dcterms:W3CDTF">2024-01-15T05:12:18Z</dcterms:modified>
</cp:coreProperties>
</file>